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5" r:id="rId4"/>
    <p:sldId id="298" r:id="rId5"/>
    <p:sldId id="300" r:id="rId6"/>
    <p:sldId id="299" r:id="rId7"/>
    <p:sldId id="306" r:id="rId8"/>
    <p:sldId id="301" r:id="rId9"/>
    <p:sldId id="259" r:id="rId10"/>
    <p:sldId id="275" r:id="rId11"/>
    <p:sldId id="262" r:id="rId12"/>
    <p:sldId id="296" r:id="rId13"/>
    <p:sldId id="302" r:id="rId14"/>
    <p:sldId id="297" r:id="rId15"/>
    <p:sldId id="277" r:id="rId16"/>
    <p:sldId id="304" r:id="rId17"/>
    <p:sldId id="309" r:id="rId18"/>
    <p:sldId id="307" r:id="rId19"/>
    <p:sldId id="308" r:id="rId20"/>
    <p:sldId id="293" r:id="rId21"/>
    <p:sldId id="271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65"/>
    <p:restoredTop sz="94663"/>
  </p:normalViewPr>
  <p:slideViewPr>
    <p:cSldViewPr snapToGrid="0" snapToObjects="1">
      <p:cViewPr varScale="1">
        <p:scale>
          <a:sx n="62" d="100"/>
          <a:sy n="62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ctaUNJpT6U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Volunteer Training </a:t>
            </a:r>
            <a:br>
              <a:rPr lang="en-US" sz="4800" dirty="0"/>
            </a:br>
            <a:r>
              <a:rPr lang="en-US" sz="4800" i="1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80132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2E4B0E-6F43-5643-8FEC-8607D8F6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61" y="93784"/>
            <a:ext cx="6475983" cy="6670431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ED7DA4A-B510-A642-9503-FAA813015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526" y="2603499"/>
            <a:ext cx="212725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1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94685E0-FF2D-9C45-B1D9-E1DFEAD0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344" y="267827"/>
            <a:ext cx="8609940" cy="6501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8D67BF-FDD7-A041-8675-E61E9C6355BC}"/>
              </a:ext>
            </a:extLst>
          </p:cNvPr>
          <p:cNvSpPr txBox="1"/>
          <p:nvPr/>
        </p:nvSpPr>
        <p:spPr>
          <a:xfrm>
            <a:off x="8882742" y="730801"/>
            <a:ext cx="78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9A253-1BA1-A54C-B425-21818F5C4086}"/>
              </a:ext>
            </a:extLst>
          </p:cNvPr>
          <p:cNvSpPr txBox="1"/>
          <p:nvPr/>
        </p:nvSpPr>
        <p:spPr>
          <a:xfrm>
            <a:off x="8835740" y="2742335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 pedal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A2438-AD29-8D40-B0E6-EB5A69409818}"/>
              </a:ext>
            </a:extLst>
          </p:cNvPr>
          <p:cNvSpPr txBox="1"/>
          <p:nvPr/>
        </p:nvSpPr>
        <p:spPr>
          <a:xfrm>
            <a:off x="4694251" y="6217045"/>
            <a:ext cx="86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4F2C3-ED21-2441-B0CB-8832991E862C}"/>
              </a:ext>
            </a:extLst>
          </p:cNvPr>
          <p:cNvSpPr txBox="1"/>
          <p:nvPr/>
        </p:nvSpPr>
        <p:spPr>
          <a:xfrm>
            <a:off x="4694252" y="3699468"/>
            <a:ext cx="86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50461A-AA51-2841-B96E-434E35FE032E}"/>
              </a:ext>
            </a:extLst>
          </p:cNvPr>
          <p:cNvSpPr txBox="1"/>
          <p:nvPr/>
        </p:nvSpPr>
        <p:spPr>
          <a:xfrm>
            <a:off x="4529292" y="1929293"/>
            <a:ext cx="11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 Threat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E4FBD-A6A0-56C9-3D2D-19D47FAA5555}"/>
              </a:ext>
            </a:extLst>
          </p:cNvPr>
          <p:cNvSpPr txBox="1"/>
          <p:nvPr/>
        </p:nvSpPr>
        <p:spPr>
          <a:xfrm>
            <a:off x="8935889" y="4753869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coasting</a:t>
            </a:r>
          </a:p>
        </p:txBody>
      </p:sp>
    </p:spTree>
    <p:extLst>
      <p:ext uri="{BB962C8B-B14F-4D97-AF65-F5344CB8AC3E}">
        <p14:creationId xmlns:p14="http://schemas.microsoft.com/office/powerpoint/2010/main" val="99176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reemap chart&#10;&#10;Description automatically generated">
            <a:extLst>
              <a:ext uri="{FF2B5EF4-FFF2-40B4-BE49-F238E27FC236}">
                <a16:creationId xmlns:a16="http://schemas.microsoft.com/office/drawing/2014/main" id="{A1329EA3-B25B-AAE1-B118-9E617926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13" y="370031"/>
            <a:ext cx="7983573" cy="61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Barrier #3</a:t>
            </a:r>
            <a:br>
              <a:rPr lang="en-US" sz="4800" dirty="0"/>
            </a:br>
            <a:r>
              <a:rPr lang="en-US" sz="4800" i="1" dirty="0"/>
              <a:t>Our inability to help (not just tell)</a:t>
            </a:r>
            <a:br>
              <a:rPr lang="en-US" sz="4800" i="1" dirty="0"/>
            </a:br>
            <a:r>
              <a:rPr lang="en-US" sz="4800" i="1" dirty="0"/>
              <a:t>kids to calm down</a:t>
            </a:r>
          </a:p>
        </p:txBody>
      </p:sp>
    </p:spTree>
    <p:extLst>
      <p:ext uri="{BB962C8B-B14F-4D97-AF65-F5344CB8AC3E}">
        <p14:creationId xmlns:p14="http://schemas.microsoft.com/office/powerpoint/2010/main" val="242918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4ED074-4E72-41B2-BEA3-093F0A83105D}"/>
              </a:ext>
            </a:extLst>
          </p:cNvPr>
          <p:cNvSpPr txBox="1"/>
          <p:nvPr/>
        </p:nvSpPr>
        <p:spPr>
          <a:xfrm>
            <a:off x="1872712" y="1762345"/>
            <a:ext cx="8446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There is no regulation </a:t>
            </a:r>
          </a:p>
          <a:p>
            <a:pPr algn="ctr"/>
            <a:r>
              <a:rPr lang="en-US" sz="4800" dirty="0"/>
              <a:t>without co-regulation. </a:t>
            </a:r>
          </a:p>
        </p:txBody>
      </p:sp>
    </p:spTree>
    <p:extLst>
      <p:ext uri="{BB962C8B-B14F-4D97-AF65-F5344CB8AC3E}">
        <p14:creationId xmlns:p14="http://schemas.microsoft.com/office/powerpoint/2010/main" val="329835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D9F9-7C04-0247-965E-0FE20C2D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980" y="770917"/>
            <a:ext cx="5301917" cy="1478570"/>
          </a:xfrm>
        </p:spPr>
        <p:txBody>
          <a:bodyPr/>
          <a:lstStyle/>
          <a:p>
            <a:r>
              <a:rPr lang="en-US" dirty="0"/>
              <a:t>Calming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0F91-9382-794B-BF13-4B3F0019C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Movement (dispersing energy)</a:t>
            </a:r>
          </a:p>
          <a:p>
            <a:pPr lvl="1"/>
            <a:r>
              <a:rPr lang="en-US" dirty="0"/>
              <a:t>Feet above heart </a:t>
            </a:r>
          </a:p>
          <a:p>
            <a:pPr lvl="1"/>
            <a:r>
              <a:rPr lang="en-US" dirty="0"/>
              <a:t>Temperature change (cold to hot to cool)</a:t>
            </a:r>
          </a:p>
          <a:p>
            <a:pPr lvl="1"/>
            <a:r>
              <a:rPr lang="en-US" dirty="0"/>
              <a:t>Longer exhales than inhales</a:t>
            </a:r>
          </a:p>
          <a:p>
            <a:pPr lvl="1"/>
            <a:r>
              <a:rPr lang="en-US" dirty="0"/>
              <a:t>Alternating Left/Right exercise </a:t>
            </a:r>
          </a:p>
          <a:p>
            <a:pPr lvl="1"/>
            <a:r>
              <a:rPr lang="en-US" dirty="0"/>
              <a:t>Rhythmic &amp; Repetition </a:t>
            </a:r>
          </a:p>
          <a:p>
            <a:pPr lvl="1"/>
            <a:r>
              <a:rPr lang="en-US" dirty="0"/>
              <a:t>Grounding: 5 senses</a:t>
            </a:r>
          </a:p>
        </p:txBody>
      </p:sp>
      <p:pic>
        <p:nvPicPr>
          <p:cNvPr id="7" name="Picture 6" descr="A picture containing text, car, vector graphics&#10;&#10;Description automatically generated">
            <a:extLst>
              <a:ext uri="{FF2B5EF4-FFF2-40B4-BE49-F238E27FC236}">
                <a16:creationId xmlns:a16="http://schemas.microsoft.com/office/drawing/2014/main" id="{A343D45C-3AB1-FB48-A97A-799172701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05"/>
          <a:stretch/>
        </p:blipFill>
        <p:spPr>
          <a:xfrm>
            <a:off x="7336465" y="446568"/>
            <a:ext cx="3518365" cy="21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eacher Has Incredible Handshakes With Each Student | ABC News">
            <a:hlinkClick r:id="" action="ppaction://media"/>
            <a:extLst>
              <a:ext uri="{FF2B5EF4-FFF2-40B4-BE49-F238E27FC236}">
                <a16:creationId xmlns:a16="http://schemas.microsoft.com/office/drawing/2014/main" id="{3B83B5E9-14D6-AC18-EB7C-306A06D14D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6765" y="668274"/>
            <a:ext cx="9772482" cy="552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4CB5FDA-241B-ADD2-8F39-B435EB53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69" y="685947"/>
            <a:ext cx="5486105" cy="54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4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C4AECC3-80D2-A58A-A4C0-B9CC6C7E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622300"/>
            <a:ext cx="82042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1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BF4F2F-15AA-A53A-591E-5DDF996E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06" y="1254641"/>
            <a:ext cx="9886381" cy="4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4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1767-65C0-854D-BB74-C15C767F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 FOR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0D03-AC05-0D4E-886A-95893BB7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To strengthen your ability to HELP the kids you tutor go beyond HEARING to KNOWING. </a:t>
            </a:r>
          </a:p>
        </p:txBody>
      </p:sp>
    </p:spTree>
    <p:extLst>
      <p:ext uri="{BB962C8B-B14F-4D97-AF65-F5344CB8AC3E}">
        <p14:creationId xmlns:p14="http://schemas.microsoft.com/office/powerpoint/2010/main" val="10706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D9F9-7C04-0247-965E-0FE20C2D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980" y="770917"/>
            <a:ext cx="5301917" cy="1478570"/>
          </a:xfrm>
        </p:spPr>
        <p:txBody>
          <a:bodyPr/>
          <a:lstStyle/>
          <a:p>
            <a:r>
              <a:rPr lang="en-US" dirty="0"/>
              <a:t>Calming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0F91-9382-794B-BF13-4B3F0019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18742"/>
            <a:ext cx="9905999" cy="461804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Temperature: drinks, objects (drinks, washing hands, ice, rubbing hands together)</a:t>
            </a:r>
          </a:p>
          <a:p>
            <a:pPr lvl="1"/>
            <a:r>
              <a:rPr lang="en-US" sz="2400" dirty="0"/>
              <a:t>Breathing: Starfish Breathing Exercise for Kids</a:t>
            </a:r>
          </a:p>
          <a:p>
            <a:pPr lvl="1"/>
            <a:r>
              <a:rPr lang="en-US" sz="2400" dirty="0"/>
              <a:t>Alternating Left/Right Movement: </a:t>
            </a:r>
          </a:p>
          <a:p>
            <a:pPr lvl="2"/>
            <a:r>
              <a:rPr lang="en-US" sz="2400" dirty="0"/>
              <a:t>Walking, 100 butterfly taps, knee taps, non-dominant hand journaling exercise</a:t>
            </a:r>
          </a:p>
          <a:p>
            <a:pPr lvl="1"/>
            <a:r>
              <a:rPr lang="en-US" sz="2400" dirty="0"/>
              <a:t>Rhythmic Repetition</a:t>
            </a:r>
          </a:p>
          <a:p>
            <a:pPr lvl="2"/>
            <a:r>
              <a:rPr lang="en-US" sz="2400" dirty="0"/>
              <a:t>Humming, Rocking (swing, chair, hammock), Jump Roping</a:t>
            </a:r>
          </a:p>
          <a:p>
            <a:pPr lvl="1"/>
            <a:r>
              <a:rPr lang="en-US" sz="2400" dirty="0"/>
              <a:t>Five Senses: Mindfulness Grounding Exercise</a:t>
            </a:r>
          </a:p>
          <a:p>
            <a:pPr lvl="2"/>
            <a:r>
              <a:rPr lang="en-US" sz="2400" dirty="0"/>
              <a:t>See 5, feel 4, hear 3, smell 2, taste 1</a:t>
            </a:r>
          </a:p>
          <a:p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F2E146F-7A08-A64A-B3E0-224EED18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41" y="321212"/>
            <a:ext cx="2759370" cy="15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F705D7-7D95-3F43-BEC9-E3103855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37" y="166382"/>
            <a:ext cx="5982975" cy="65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73F1-D5B6-3368-7933-3BD581AA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73245"/>
            <a:ext cx="9905998" cy="21801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What do we want kids to know? </a:t>
            </a:r>
          </a:p>
        </p:txBody>
      </p:sp>
    </p:spTree>
    <p:extLst>
      <p:ext uri="{BB962C8B-B14F-4D97-AF65-F5344CB8AC3E}">
        <p14:creationId xmlns:p14="http://schemas.microsoft.com/office/powerpoint/2010/main" val="2334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3 Barriers</a:t>
            </a:r>
          </a:p>
        </p:txBody>
      </p:sp>
    </p:spTree>
    <p:extLst>
      <p:ext uri="{BB962C8B-B14F-4D97-AF65-F5344CB8AC3E}">
        <p14:creationId xmlns:p14="http://schemas.microsoft.com/office/powerpoint/2010/main" val="413632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1767-65C0-854D-BB74-C15C767F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0D03-AC05-0D4E-886A-95893BB7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”Good Enough Tutoring”</a:t>
            </a:r>
          </a:p>
          <a:p>
            <a:pPr marL="0" indent="0" algn="ctr">
              <a:buNone/>
            </a:pPr>
            <a:r>
              <a:rPr lang="en-US" sz="3600" dirty="0"/>
              <a:t>Relationships are not like bones.</a:t>
            </a:r>
          </a:p>
          <a:p>
            <a:pPr marL="0" indent="0" algn="ctr">
              <a:buNone/>
            </a:pPr>
            <a:r>
              <a:rPr lang="en-US" sz="3600" dirty="0"/>
              <a:t>Bidirectional Messages</a:t>
            </a:r>
          </a:p>
          <a:p>
            <a:pPr marL="0" indent="0" algn="ctr">
              <a:buNone/>
            </a:pPr>
            <a:r>
              <a:rPr lang="en-US" sz="3600" dirty="0"/>
              <a:t>Mirror Neurons can work for you.</a:t>
            </a:r>
          </a:p>
        </p:txBody>
      </p:sp>
    </p:spTree>
    <p:extLst>
      <p:ext uri="{BB962C8B-B14F-4D97-AF65-F5344CB8AC3E}">
        <p14:creationId xmlns:p14="http://schemas.microsoft.com/office/powerpoint/2010/main" val="4563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Barrier #1</a:t>
            </a:r>
            <a:br>
              <a:rPr lang="en-US" sz="4800" dirty="0"/>
            </a:br>
            <a:r>
              <a:rPr lang="en-US" sz="4800" i="1" dirty="0"/>
              <a:t>Misconceptions about trauma </a:t>
            </a:r>
          </a:p>
        </p:txBody>
      </p:sp>
    </p:spTree>
    <p:extLst>
      <p:ext uri="{BB962C8B-B14F-4D97-AF65-F5344CB8AC3E}">
        <p14:creationId xmlns:p14="http://schemas.microsoft.com/office/powerpoint/2010/main" val="403215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4100-9CF8-D661-7DCB-9B044589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3 E’s of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366A2-45A2-5FB6-4A5F-05D4E994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Event (ACEs)</a:t>
            </a:r>
          </a:p>
          <a:p>
            <a:pPr algn="ctr"/>
            <a:r>
              <a:rPr lang="en-US" sz="3600" dirty="0"/>
              <a:t>Experience (Overwhelmed)</a:t>
            </a:r>
          </a:p>
          <a:p>
            <a:pPr algn="ctr"/>
            <a:r>
              <a:rPr lang="en-US" sz="3600" dirty="0"/>
              <a:t>Effect (January)</a:t>
            </a:r>
          </a:p>
          <a:p>
            <a:pPr marL="0" indent="0" algn="ctr">
              <a:buNone/>
            </a:pPr>
            <a:r>
              <a:rPr lang="en-US" sz="3600" i="1" dirty="0"/>
              <a:t>Trauma = Event + Experience + Effect</a:t>
            </a:r>
          </a:p>
        </p:txBody>
      </p:sp>
    </p:spTree>
    <p:extLst>
      <p:ext uri="{BB962C8B-B14F-4D97-AF65-F5344CB8AC3E}">
        <p14:creationId xmlns:p14="http://schemas.microsoft.com/office/powerpoint/2010/main" val="6305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Barrier #2 </a:t>
            </a:r>
            <a:br>
              <a:rPr lang="en-US" sz="4800" dirty="0"/>
            </a:br>
            <a:r>
              <a:rPr lang="en-US" sz="4800" i="1" dirty="0"/>
              <a:t>Misconceptions about behavior</a:t>
            </a:r>
          </a:p>
        </p:txBody>
      </p:sp>
    </p:spTree>
    <p:extLst>
      <p:ext uri="{BB962C8B-B14F-4D97-AF65-F5344CB8AC3E}">
        <p14:creationId xmlns:p14="http://schemas.microsoft.com/office/powerpoint/2010/main" val="67906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53CE74C-0E7E-C642-8768-4AA25DE4D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2" y="568037"/>
            <a:ext cx="1005254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20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6429</TotalTime>
  <Words>241</Words>
  <Application>Microsoft Office PowerPoint</Application>
  <PresentationFormat>Widescreen</PresentationFormat>
  <Paragraphs>43</Paragraphs>
  <Slides>21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Tw Cen MT</vt:lpstr>
      <vt:lpstr>Circuit</vt:lpstr>
      <vt:lpstr>Volunteer Training  part 1</vt:lpstr>
      <vt:lpstr>Goal FOR TODAY:</vt:lpstr>
      <vt:lpstr>What do we want kids to know? </vt:lpstr>
      <vt:lpstr>3 Barriers</vt:lpstr>
      <vt:lpstr>Good news</vt:lpstr>
      <vt:lpstr>Barrier #1 Misconceptions about trauma </vt:lpstr>
      <vt:lpstr>3 E’s of Trauma</vt:lpstr>
      <vt:lpstr>Barrier #2  Misconceptions about behavior</vt:lpstr>
      <vt:lpstr>PowerPoint Presentation</vt:lpstr>
      <vt:lpstr>PowerPoint Presentation</vt:lpstr>
      <vt:lpstr>PowerPoint Presentation</vt:lpstr>
      <vt:lpstr>PowerPoint Presentation</vt:lpstr>
      <vt:lpstr>Barrier #3 Our inability to help (not just tell) kids to calm down</vt:lpstr>
      <vt:lpstr>PowerPoint Presentation</vt:lpstr>
      <vt:lpstr>Calming principles</vt:lpstr>
      <vt:lpstr>PowerPoint Presentation</vt:lpstr>
      <vt:lpstr>PowerPoint Presentation</vt:lpstr>
      <vt:lpstr>PowerPoint Presentation</vt:lpstr>
      <vt:lpstr>PowerPoint Presentation</vt:lpstr>
      <vt:lpstr>Calming practices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???</dc:title>
  <dc:creator>Amy Lorraine Au</dc:creator>
  <cp:lastModifiedBy>Elly Conant</cp:lastModifiedBy>
  <cp:revision>101</cp:revision>
  <cp:lastPrinted>2022-10-25T15:53:04Z</cp:lastPrinted>
  <dcterms:created xsi:type="dcterms:W3CDTF">2022-01-13T13:15:54Z</dcterms:created>
  <dcterms:modified xsi:type="dcterms:W3CDTF">2022-10-25T19:29:01Z</dcterms:modified>
</cp:coreProperties>
</file>