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08" r:id="rId3"/>
    <p:sldId id="389" r:id="rId4"/>
    <p:sldId id="390" r:id="rId5"/>
    <p:sldId id="391" r:id="rId6"/>
    <p:sldId id="395" r:id="rId7"/>
    <p:sldId id="396" r:id="rId8"/>
    <p:sldId id="392" r:id="rId9"/>
    <p:sldId id="394" r:id="rId10"/>
    <p:sldId id="402" r:id="rId11"/>
    <p:sldId id="393" r:id="rId12"/>
    <p:sldId id="403" r:id="rId13"/>
    <p:sldId id="406" r:id="rId14"/>
    <p:sldId id="398" r:id="rId15"/>
    <p:sldId id="397" r:id="rId16"/>
    <p:sldId id="311" r:id="rId17"/>
    <p:sldId id="313" r:id="rId18"/>
    <p:sldId id="271" r:id="rId19"/>
    <p:sldId id="310" r:id="rId20"/>
    <p:sldId id="407" r:id="rId21"/>
    <p:sldId id="400" r:id="rId22"/>
    <p:sldId id="410" r:id="rId23"/>
    <p:sldId id="401" r:id="rId24"/>
    <p:sldId id="388" r:id="rId25"/>
    <p:sldId id="409" r:id="rId26"/>
    <p:sldId id="312" r:id="rId27"/>
    <p:sldId id="4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311"/>
    <p:restoredTop sz="94663"/>
  </p:normalViewPr>
  <p:slideViewPr>
    <p:cSldViewPr snapToGrid="0" snapToObjects="1">
      <p:cViewPr varScale="1">
        <p:scale>
          <a:sx n="91" d="100"/>
          <a:sy n="91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TTSXc6sARg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35" y="1950429"/>
            <a:ext cx="9934730" cy="220184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Whiz kids</a:t>
            </a:r>
            <a:br>
              <a:rPr lang="en-US" sz="4800" dirty="0"/>
            </a:br>
            <a:r>
              <a:rPr lang="en-US" sz="4800" dirty="0"/>
              <a:t>Volunteer Training </a:t>
            </a:r>
            <a:br>
              <a:rPr lang="en-US" sz="4800" dirty="0"/>
            </a:br>
            <a:r>
              <a:rPr lang="en-US" sz="4800" i="1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80132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27250F-C2D3-AB65-60D3-15EDAF584BB2}"/>
              </a:ext>
            </a:extLst>
          </p:cNvPr>
          <p:cNvSpPr txBox="1"/>
          <p:nvPr/>
        </p:nvSpPr>
        <p:spPr>
          <a:xfrm>
            <a:off x="1561475" y="974361"/>
            <a:ext cx="9069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/>
              <a:t>Trust: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You are worthy of care.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I can care for you.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i="1" dirty="0"/>
          </a:p>
          <a:p>
            <a:r>
              <a:rPr lang="en-US" sz="4800" i="1" dirty="0"/>
              <a:t>Trust is the core issue for the four styles of attachment. </a:t>
            </a:r>
          </a:p>
        </p:txBody>
      </p:sp>
    </p:spTree>
    <p:extLst>
      <p:ext uri="{BB962C8B-B14F-4D97-AF65-F5344CB8AC3E}">
        <p14:creationId xmlns:p14="http://schemas.microsoft.com/office/powerpoint/2010/main" val="320966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D632E-7F4A-60DD-2B4C-B1B4D0FBD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9" y="211287"/>
            <a:ext cx="8331181" cy="64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6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F41D3-9D86-DC93-5513-4F00B0311185}"/>
              </a:ext>
            </a:extLst>
          </p:cNvPr>
          <p:cNvSpPr txBox="1"/>
          <p:nvPr/>
        </p:nvSpPr>
        <p:spPr>
          <a:xfrm>
            <a:off x="1598951" y="1184223"/>
            <a:ext cx="89940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REFLECT</a:t>
            </a:r>
          </a:p>
          <a:p>
            <a:endParaRPr lang="en-US" sz="3200" dirty="0"/>
          </a:p>
          <a:p>
            <a:r>
              <a:rPr lang="en-US" sz="3200" dirty="0"/>
              <a:t>Take 5-10 minutes to think about the child you tutor.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 you sense is their style?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is yours?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do they intersect?</a:t>
            </a:r>
          </a:p>
        </p:txBody>
      </p:sp>
    </p:spTree>
    <p:extLst>
      <p:ext uri="{BB962C8B-B14F-4D97-AF65-F5344CB8AC3E}">
        <p14:creationId xmlns:p14="http://schemas.microsoft.com/office/powerpoint/2010/main" val="218377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DEVELOPMENTAL TRAUMA</a:t>
            </a:r>
            <a:br>
              <a:rPr lang="en-US" sz="4800" dirty="0"/>
            </a:b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88888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139252"/>
            <a:ext cx="9905998" cy="139408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Betrayal trauma</a:t>
            </a:r>
            <a:endParaRPr lang="en-US" sz="4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8DCB5-AD3E-473B-B3C6-350B7BD5F1BE}"/>
              </a:ext>
            </a:extLst>
          </p:cNvPr>
          <p:cNvSpPr txBox="1"/>
          <p:nvPr/>
        </p:nvSpPr>
        <p:spPr>
          <a:xfrm>
            <a:off x="1808813" y="2533338"/>
            <a:ext cx="8574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million CPS referrals in 2010 for abuse and neglect: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81% perpetrators were caregivers</a:t>
            </a:r>
            <a:r>
              <a:rPr lang="en-US" sz="24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parent (or home) is the source of danger there is a paradox of approach-avoidance needs.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"Fright without solution"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21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6640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Unable or unwilling?</a:t>
            </a:r>
            <a:br>
              <a:rPr lang="en-US" sz="4800" dirty="0"/>
            </a:br>
            <a:endParaRPr lang="en-US" sz="4800" i="1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3EA10F5B-C6DC-4979-7924-662AC402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957" y="1374635"/>
            <a:ext cx="5792085" cy="50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5EDE04E-A455-A34B-8826-7AA49A40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0" y="566665"/>
            <a:ext cx="10489119" cy="572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till Face Experiment  Dr  Edward Tronick">
            <a:hlinkClick r:id="" action="ppaction://media"/>
            <a:extLst>
              <a:ext uri="{FF2B5EF4-FFF2-40B4-BE49-F238E27FC236}">
                <a16:creationId xmlns:a16="http://schemas.microsoft.com/office/drawing/2014/main" id="{38C37C5C-E18B-9AE1-507C-3466223C06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5376" y="353532"/>
            <a:ext cx="8201247" cy="61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F705D7-7D95-3F43-BEC9-E3103855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12" y="166382"/>
            <a:ext cx="5982975" cy="65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CB058D-A4CA-A211-57D3-919F28B48DF5}"/>
              </a:ext>
            </a:extLst>
          </p:cNvPr>
          <p:cNvSpPr txBox="1"/>
          <p:nvPr/>
        </p:nvSpPr>
        <p:spPr>
          <a:xfrm>
            <a:off x="3402768" y="5681272"/>
            <a:ext cx="236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HYPERACTIVE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B8C17-F662-B0F0-0424-B62E5E4919DE}"/>
              </a:ext>
            </a:extLst>
          </p:cNvPr>
          <p:cNvSpPr txBox="1"/>
          <p:nvPr/>
        </p:nvSpPr>
        <p:spPr>
          <a:xfrm>
            <a:off x="6928903" y="599607"/>
            <a:ext cx="215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DISTORTED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FA11D-74F0-FB11-5850-FC072B0DCBAD}"/>
              </a:ext>
            </a:extLst>
          </p:cNvPr>
          <p:cNvSpPr txBox="1"/>
          <p:nvPr/>
        </p:nvSpPr>
        <p:spPr>
          <a:xfrm>
            <a:off x="1920289" y="2138997"/>
            <a:ext cx="236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UNAVAILABLE</a:t>
            </a:r>
          </a:p>
        </p:txBody>
      </p:sp>
    </p:spTree>
    <p:extLst>
      <p:ext uri="{BB962C8B-B14F-4D97-AF65-F5344CB8AC3E}">
        <p14:creationId xmlns:p14="http://schemas.microsoft.com/office/powerpoint/2010/main" val="4023318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453141-0DD1-CEC8-E1A0-30BB180D169F}"/>
              </a:ext>
            </a:extLst>
          </p:cNvPr>
          <p:cNvSpPr txBox="1"/>
          <p:nvPr/>
        </p:nvSpPr>
        <p:spPr>
          <a:xfrm>
            <a:off x="2188564" y="119921"/>
            <a:ext cx="82745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Brain Wiring:</a:t>
            </a:r>
          </a:p>
          <a:p>
            <a:r>
              <a:rPr lang="en-US" dirty="0"/>
              <a:t>25 % wired by birth</a:t>
            </a:r>
          </a:p>
          <a:p>
            <a:r>
              <a:rPr lang="en-US" dirty="0"/>
              <a:t>75% wired by 3 years old</a:t>
            </a:r>
          </a:p>
          <a:p>
            <a:endParaRPr lang="en-US" dirty="0"/>
          </a:p>
          <a:p>
            <a:r>
              <a:rPr lang="en-US" dirty="0"/>
              <a:t>Trauma’s Impact on the Brain: </a:t>
            </a:r>
          </a:p>
          <a:p>
            <a:r>
              <a:rPr lang="en-US" dirty="0"/>
              <a:t>Timekeeper (in PFC) goes off line; eternal &amp; time confusion; low distress tolerance</a:t>
            </a:r>
          </a:p>
          <a:p>
            <a:endParaRPr lang="en-US" dirty="0"/>
          </a:p>
          <a:p>
            <a:r>
              <a:rPr lang="en-US" dirty="0"/>
              <a:t>Amygdala (alarm bells): hypersensitive; going off all the time, stuck on high alert;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superimpose their trauma on everything around them</a:t>
            </a:r>
          </a:p>
          <a:p>
            <a:endParaRPr lang="en-US" dirty="0"/>
          </a:p>
          <a:p>
            <a:r>
              <a:rPr lang="en-US" dirty="0"/>
              <a:t>Hippocampus (watch tower)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tartle in response to loud sounds, become enraged by small frustrations, freeze when touched</a:t>
            </a:r>
          </a:p>
          <a:p>
            <a:endParaRPr lang="en-US" dirty="0"/>
          </a:p>
          <a:p>
            <a:r>
              <a:rPr lang="en-US" dirty="0"/>
              <a:t>Thalamus (the cook)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the thalamus filters out body sensations (gatekeeper of awareness and focus) traumatized people are constantly on sensory overload because their “gatekeeper” has left the gate wide open (#no filter)</a:t>
            </a:r>
          </a:p>
          <a:p>
            <a:endParaRPr lang="en-US" dirty="0"/>
          </a:p>
          <a:p>
            <a:r>
              <a:rPr lang="en-US" dirty="0"/>
              <a:t>Symptoms: </a:t>
            </a:r>
          </a:p>
          <a:p>
            <a:r>
              <a:rPr lang="en-US" dirty="0"/>
              <a:t>Hypervigilance</a:t>
            </a:r>
          </a:p>
          <a:p>
            <a:r>
              <a:rPr lang="en-US" dirty="0"/>
              <a:t>Attention issues</a:t>
            </a:r>
          </a:p>
          <a:p>
            <a:r>
              <a:rPr lang="en-US" dirty="0"/>
              <a:t>Dysregulated &amp; Disorganized</a:t>
            </a:r>
          </a:p>
        </p:txBody>
      </p:sp>
    </p:spTree>
    <p:extLst>
      <p:ext uri="{BB962C8B-B14F-4D97-AF65-F5344CB8AC3E}">
        <p14:creationId xmlns:p14="http://schemas.microsoft.com/office/powerpoint/2010/main" val="66338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99B3C-D749-20C7-1D7A-2878F4890048}"/>
              </a:ext>
            </a:extLst>
          </p:cNvPr>
          <p:cNvSpPr txBox="1"/>
          <p:nvPr/>
        </p:nvSpPr>
        <p:spPr>
          <a:xfrm>
            <a:off x="2107809" y="1614266"/>
            <a:ext cx="8006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How did it go? 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87998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F41D3-9D86-DC93-5513-4F00B0311185}"/>
              </a:ext>
            </a:extLst>
          </p:cNvPr>
          <p:cNvSpPr txBox="1"/>
          <p:nvPr/>
        </p:nvSpPr>
        <p:spPr>
          <a:xfrm>
            <a:off x="1598951" y="1139252"/>
            <a:ext cx="89940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REFLECT</a:t>
            </a:r>
          </a:p>
          <a:p>
            <a:endParaRPr lang="en-US" sz="3200" dirty="0"/>
          </a:p>
          <a:p>
            <a:r>
              <a:rPr lang="en-US" sz="3200" dirty="0"/>
              <a:t>Take 5-10 minutes to think about the child you tutor.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 you know about their home?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does he/she protest disconnection?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symptoms of an underdeveloped brain do you think you see?</a:t>
            </a:r>
          </a:p>
        </p:txBody>
      </p:sp>
    </p:spTree>
    <p:extLst>
      <p:ext uri="{BB962C8B-B14F-4D97-AF65-F5344CB8AC3E}">
        <p14:creationId xmlns:p14="http://schemas.microsoft.com/office/powerpoint/2010/main" val="24731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How DO I deal with that?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549720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A188F-9C61-2C18-106D-36A781C01E89}"/>
              </a:ext>
            </a:extLst>
          </p:cNvPr>
          <p:cNvSpPr txBox="1"/>
          <p:nvPr/>
        </p:nvSpPr>
        <p:spPr>
          <a:xfrm>
            <a:off x="2565009" y="801858"/>
            <a:ext cx="70619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/>
                <a:latin typeface="Helvetica Neue" panose="02000503000000020004" pitchFamily="2" charset="0"/>
              </a:rPr>
              <a:t>3 Disclaimers</a:t>
            </a:r>
          </a:p>
          <a:p>
            <a:pPr algn="ctr"/>
            <a:endParaRPr lang="en-US" sz="4800" dirty="0">
              <a:effectLst/>
              <a:latin typeface="Helvetica Neue" panose="02000503000000020004" pitchFamily="2" charset="0"/>
            </a:endParaRPr>
          </a:p>
          <a:p>
            <a:pPr algn="ctr"/>
            <a:r>
              <a:rPr lang="en-US" sz="4800" dirty="0">
                <a:latin typeface="Helvetica Neue" panose="02000503000000020004" pitchFamily="2" charset="0"/>
              </a:rPr>
              <a:t>3 Postures</a:t>
            </a:r>
          </a:p>
          <a:p>
            <a:pPr algn="ctr"/>
            <a:endParaRPr lang="en-US" sz="4800" dirty="0">
              <a:latin typeface="Helvetica Neue" panose="02000503000000020004" pitchFamily="2" charset="0"/>
            </a:endParaRPr>
          </a:p>
          <a:p>
            <a:pPr algn="ctr"/>
            <a:r>
              <a:rPr lang="en-US" sz="4800" dirty="0">
                <a:effectLst/>
                <a:latin typeface="Helvetica Neue" panose="02000503000000020004" pitchFamily="2" charset="0"/>
              </a:rPr>
              <a:t>3 Mantras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E03D0D-ACB3-DE98-7F2D-BC9E9369C220}"/>
              </a:ext>
            </a:extLst>
          </p:cNvPr>
          <p:cNvSpPr txBox="1"/>
          <p:nvPr/>
        </p:nvSpPr>
        <p:spPr>
          <a:xfrm>
            <a:off x="2393429" y="889843"/>
            <a:ext cx="7405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DISCLAIMER:</a:t>
            </a:r>
          </a:p>
          <a:p>
            <a:pPr marL="0" marR="0" indent="-2286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much harder to teach but you are highly resourced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Spirit leads it; you’ll know when it happens and when it doesn’t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Repair strengthens the relationship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Remember: “good enough” tutoring is 30%!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POSTURES:</a:t>
            </a:r>
          </a:p>
          <a:p>
            <a:r>
              <a:rPr lang="en-US" dirty="0"/>
              <a:t>Unmet needs (not willful choice)</a:t>
            </a:r>
          </a:p>
          <a:p>
            <a:r>
              <a:rPr lang="en-US" dirty="0"/>
              <a:t>Creativity of His image (survived, brilliant, efficacious)</a:t>
            </a:r>
          </a:p>
          <a:p>
            <a:r>
              <a:rPr lang="en-US" dirty="0"/>
              <a:t>Dissociation &amp; Shame are real, invisible forces</a:t>
            </a:r>
          </a:p>
          <a:p>
            <a:endParaRPr lang="en-US" dirty="0"/>
          </a:p>
          <a:p>
            <a:r>
              <a:rPr lang="en-US" dirty="0"/>
              <a:t>MANTRAS: </a:t>
            </a:r>
          </a:p>
          <a:p>
            <a:r>
              <a:rPr lang="en-US" dirty="0"/>
              <a:t>They are more miserable than you. You are only getting a dose!</a:t>
            </a:r>
          </a:p>
          <a:p>
            <a:r>
              <a:rPr lang="en-US" dirty="0"/>
              <a:t>Trust myself (30% on mark, 70% I’ll fix) &amp; trust them (they are the expert on them)</a:t>
            </a:r>
          </a:p>
          <a:p>
            <a:r>
              <a:rPr lang="en-US" dirty="0"/>
              <a:t>Feel, struggle, wonder out loud; be confessional!</a:t>
            </a:r>
          </a:p>
        </p:txBody>
      </p:sp>
    </p:spTree>
    <p:extLst>
      <p:ext uri="{BB962C8B-B14F-4D97-AF65-F5344CB8AC3E}">
        <p14:creationId xmlns:p14="http://schemas.microsoft.com/office/powerpoint/2010/main" val="132388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734F-1BBC-4948-A40E-06000CE4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402" y="320155"/>
            <a:ext cx="5451089" cy="1325563"/>
          </a:xfrm>
        </p:spPr>
        <p:txBody>
          <a:bodyPr>
            <a:normAutofit/>
          </a:bodyPr>
          <a:lstStyle/>
          <a:p>
            <a:r>
              <a:rPr lang="en-US" dirty="0"/>
              <a:t>7 Core Human Desires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E8C1AC-8DE8-2D42-9134-16790D6D5C4A}"/>
              </a:ext>
            </a:extLst>
          </p:cNvPr>
          <p:cNvSpPr txBox="1"/>
          <p:nvPr/>
        </p:nvSpPr>
        <p:spPr>
          <a:xfrm>
            <a:off x="2087402" y="1874728"/>
            <a:ext cx="42018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Heard and Understood </a:t>
            </a:r>
          </a:p>
          <a:p>
            <a:pPr marL="342900" indent="-342900">
              <a:buAutoNum type="arabicPeriod"/>
            </a:pPr>
            <a:r>
              <a:rPr lang="en-US" sz="2800" dirty="0"/>
              <a:t>Affirmed</a:t>
            </a:r>
          </a:p>
          <a:p>
            <a:pPr marL="342900" indent="-342900">
              <a:buAutoNum type="arabicPeriod"/>
            </a:pPr>
            <a:r>
              <a:rPr lang="en-US" sz="2800" dirty="0"/>
              <a:t>Valued/Cherished</a:t>
            </a:r>
          </a:p>
          <a:p>
            <a:pPr marL="342900" indent="-342900">
              <a:buAutoNum type="arabicPeriod"/>
            </a:pPr>
            <a:r>
              <a:rPr lang="en-US" sz="2800" dirty="0"/>
              <a:t>Safe</a:t>
            </a:r>
          </a:p>
          <a:p>
            <a:pPr marL="342900" indent="-342900">
              <a:buAutoNum type="arabicPeriod"/>
            </a:pPr>
            <a:r>
              <a:rPr lang="en-US" sz="2800" dirty="0"/>
              <a:t>Touched</a:t>
            </a:r>
          </a:p>
          <a:p>
            <a:pPr marL="342900" indent="-342900">
              <a:buAutoNum type="arabicPeriod"/>
            </a:pPr>
            <a:r>
              <a:rPr lang="en-US" sz="2800" dirty="0"/>
              <a:t>Chosen/Desired</a:t>
            </a:r>
          </a:p>
          <a:p>
            <a:pPr marL="342900" indent="-342900">
              <a:buAutoNum type="arabicPeriod"/>
            </a:pPr>
            <a:r>
              <a:rPr lang="en-US" sz="2800" dirty="0"/>
              <a:t>Included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FC31182-0FFF-A84F-AB47-4B5BCF8D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1808271"/>
            <a:ext cx="2374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B378-1AE6-91F0-C541-01122F35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Dissociation &amp; Shame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29BE2-5054-063C-7D97-50ACB4D96E21}"/>
              </a:ext>
            </a:extLst>
          </p:cNvPr>
          <p:cNvSpPr txBox="1"/>
          <p:nvPr/>
        </p:nvSpPr>
        <p:spPr>
          <a:xfrm>
            <a:off x="1252025" y="2658794"/>
            <a:ext cx="92565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Helvetica Neue" panose="02000503000000020004" pitchFamily="2" charset="0"/>
              </a:rPr>
              <a:t>“A lie would have no sense </a:t>
            </a:r>
          </a:p>
          <a:p>
            <a:pPr algn="ctr"/>
            <a:r>
              <a:rPr lang="en-US" sz="3600" dirty="0">
                <a:effectLst/>
                <a:latin typeface="Helvetica Neue" panose="02000503000000020004" pitchFamily="2" charset="0"/>
              </a:rPr>
              <a:t>unless the truth </a:t>
            </a:r>
          </a:p>
          <a:p>
            <a:pPr algn="ctr"/>
            <a:r>
              <a:rPr lang="en-US" sz="3600" dirty="0">
                <a:effectLst/>
                <a:latin typeface="Helvetica Neue" panose="02000503000000020004" pitchFamily="2" charset="0"/>
              </a:rPr>
              <a:t>were felt as dangerous.”</a:t>
            </a:r>
          </a:p>
          <a:p>
            <a:pPr algn="ctr"/>
            <a:r>
              <a:rPr lang="en-US" sz="3600" b="1" dirty="0">
                <a:effectLst/>
                <a:latin typeface="Helvetica Neue" panose="02000503000000020004" pitchFamily="2" charset="0"/>
              </a:rPr>
              <a:t>Alfred Adler</a:t>
            </a:r>
            <a:endParaRPr lang="en-US" sz="3600" dirty="0">
              <a:effectLst/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BD07F39B-0D19-100A-0FF0-7C1949E4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666750"/>
            <a:ext cx="4673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8657B3-152A-ADF1-BB2F-D365C12BE7DE}"/>
              </a:ext>
            </a:extLst>
          </p:cNvPr>
          <p:cNvSpPr txBox="1"/>
          <p:nvPr/>
        </p:nvSpPr>
        <p:spPr>
          <a:xfrm>
            <a:off x="1988695" y="828288"/>
            <a:ext cx="821460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Future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Story: the undercurrent of our lives and the kids we work with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Dynamics of dissociation &amp; shame in surviving our stories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Inequity in our stories: race, class, gender (lenses through which we look at unwilling and unable)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653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27250F-C2D3-AB65-60D3-15EDAF584BB2}"/>
              </a:ext>
            </a:extLst>
          </p:cNvPr>
          <p:cNvSpPr txBox="1"/>
          <p:nvPr/>
        </p:nvSpPr>
        <p:spPr>
          <a:xfrm>
            <a:off x="1561475" y="1409076"/>
            <a:ext cx="90690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“The only person’s suffering </a:t>
            </a:r>
          </a:p>
          <a:p>
            <a:pPr algn="ctr"/>
            <a:r>
              <a:rPr lang="en-US" sz="4800" dirty="0"/>
              <a:t>we have a right </a:t>
            </a:r>
          </a:p>
          <a:p>
            <a:pPr algn="ctr"/>
            <a:r>
              <a:rPr lang="en-US" sz="4800" dirty="0"/>
              <a:t>to make meaning of </a:t>
            </a:r>
          </a:p>
          <a:p>
            <a:pPr algn="ctr"/>
            <a:r>
              <a:rPr lang="en-US" sz="4800" dirty="0"/>
              <a:t>is our own.”</a:t>
            </a:r>
          </a:p>
          <a:p>
            <a:pPr algn="ctr"/>
            <a:r>
              <a:rPr lang="en-US" sz="2800" i="1" dirty="0"/>
              <a:t>Dr. </a:t>
            </a:r>
            <a:r>
              <a:rPr lang="en-US" sz="2800" i="1" dirty="0" err="1"/>
              <a:t>Celene</a:t>
            </a:r>
            <a:r>
              <a:rPr lang="en-US" sz="2800" i="1" dirty="0"/>
              <a:t> Lillie</a:t>
            </a:r>
          </a:p>
        </p:txBody>
      </p:sp>
    </p:spTree>
    <p:extLst>
      <p:ext uri="{BB962C8B-B14F-4D97-AF65-F5344CB8AC3E}">
        <p14:creationId xmlns:p14="http://schemas.microsoft.com/office/powerpoint/2010/main" val="172976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27250F-C2D3-AB65-60D3-15EDAF584BB2}"/>
              </a:ext>
            </a:extLst>
          </p:cNvPr>
          <p:cNvSpPr txBox="1"/>
          <p:nvPr/>
        </p:nvSpPr>
        <p:spPr>
          <a:xfrm>
            <a:off x="1199213" y="764499"/>
            <a:ext cx="10448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/>
              <a:t>Shifts: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From body, mind, heart to wiring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From present to past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From presence to relationship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From the moment to the long haul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From one track to two tracks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6654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27250F-C2D3-AB65-60D3-15EDAF584BB2}"/>
              </a:ext>
            </a:extLst>
          </p:cNvPr>
          <p:cNvSpPr txBox="1"/>
          <p:nvPr/>
        </p:nvSpPr>
        <p:spPr>
          <a:xfrm>
            <a:off x="1424065" y="989351"/>
            <a:ext cx="90690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/>
              <a:t>Topics: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Attachment Theory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Developmental trauma’s affects on children’s brains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/>
              <a:t>How do I deal with that?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i="1" dirty="0"/>
              <a:t>Disclaimers, postures &amp; mantras</a:t>
            </a:r>
          </a:p>
        </p:txBody>
      </p:sp>
    </p:spTree>
    <p:extLst>
      <p:ext uri="{BB962C8B-B14F-4D97-AF65-F5344CB8AC3E}">
        <p14:creationId xmlns:p14="http://schemas.microsoft.com/office/powerpoint/2010/main" val="96175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88D8-0A66-8B4D-B876-FEB8D4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Attachment theory</a:t>
            </a:r>
            <a:br>
              <a:rPr lang="en-US" sz="4800" dirty="0"/>
            </a:b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07434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EF1E3-F2BE-3152-0E19-DDFE5412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993" y="1979655"/>
            <a:ext cx="6236013" cy="45140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7F560-5ADF-C3B7-9272-81130FCEEB57}"/>
              </a:ext>
            </a:extLst>
          </p:cNvPr>
          <p:cNvSpPr txBox="1"/>
          <p:nvPr/>
        </p:nvSpPr>
        <p:spPr>
          <a:xfrm>
            <a:off x="2977993" y="684764"/>
            <a:ext cx="6108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GOOD NEWS: </a:t>
            </a:r>
          </a:p>
          <a:p>
            <a:pPr algn="ctr"/>
            <a:r>
              <a:rPr lang="en-US" sz="3200" dirty="0"/>
              <a:t>Earned Secure Attachment</a:t>
            </a:r>
          </a:p>
        </p:txBody>
      </p:sp>
    </p:spTree>
    <p:extLst>
      <p:ext uri="{BB962C8B-B14F-4D97-AF65-F5344CB8AC3E}">
        <p14:creationId xmlns:p14="http://schemas.microsoft.com/office/powerpoint/2010/main" val="337775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EC7B-58BF-945B-F89E-5CDA1B6F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0838"/>
            <a:ext cx="6336323" cy="63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8583112-0BE3-0C1A-4932-7926E5D0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444500"/>
            <a:ext cx="8280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3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6372</TotalTime>
  <Words>594</Words>
  <Application>Microsoft Macintosh PowerPoint</Application>
  <PresentationFormat>Widescreen</PresentationFormat>
  <Paragraphs>107</Paragraphs>
  <Slides>27</Slides>
  <Notes>0</Notes>
  <HiddenSlides>3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Helvetica Neue</vt:lpstr>
      <vt:lpstr>Times New Roman</vt:lpstr>
      <vt:lpstr>Tw Cen MT</vt:lpstr>
      <vt:lpstr>Circuit</vt:lpstr>
      <vt:lpstr>Whiz kids Volunteer Training  part 2</vt:lpstr>
      <vt:lpstr>PowerPoint Presentation</vt:lpstr>
      <vt:lpstr>PowerPoint Presentation</vt:lpstr>
      <vt:lpstr>PowerPoint Presentation</vt:lpstr>
      <vt:lpstr>PowerPoint Presentation</vt:lpstr>
      <vt:lpstr>Attachment theory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DEVELOPMENTAL TRAUMA </vt:lpstr>
      <vt:lpstr>Betrayal trauma</vt:lpstr>
      <vt:lpstr>Unable or unwilling?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deal with that?</vt:lpstr>
      <vt:lpstr>PowerPoint Presentation</vt:lpstr>
      <vt:lpstr>PowerPoint Presentation</vt:lpstr>
      <vt:lpstr>7 Core Human Desires</vt:lpstr>
      <vt:lpstr>Dissociation &amp; Shame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???</dc:title>
  <dc:creator>Amy Lorraine Au</dc:creator>
  <cp:lastModifiedBy>Amy Au</cp:lastModifiedBy>
  <cp:revision>146</cp:revision>
  <dcterms:created xsi:type="dcterms:W3CDTF">2022-01-13T13:15:54Z</dcterms:created>
  <dcterms:modified xsi:type="dcterms:W3CDTF">2023-01-23T19:22:39Z</dcterms:modified>
</cp:coreProperties>
</file>